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10,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September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September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September 10, 2015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10,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10,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September 10,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10,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10,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10, 2015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en.wikipedia.org/wiki/Selv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craftsy.com/sewing/garment-construction?_ct=rbew&amp;_ctp=6773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smtClean="0"/>
              <a:t>Review of Sewing Terms and Techniques</a:t>
            </a:r>
            <a:endParaRPr lang="en-US" sz="4400" dirty="0"/>
          </a:p>
        </p:txBody>
      </p:sp>
      <p:sp>
        <p:nvSpPr>
          <p:cNvPr id="3" name="Subtitle 2"/>
          <p:cNvSpPr>
            <a:spLocks noGrp="1"/>
          </p:cNvSpPr>
          <p:nvPr>
            <p:ph type="subTitle" idx="1"/>
          </p:nvPr>
        </p:nvSpPr>
        <p:spPr>
          <a:xfrm>
            <a:off x="1371600" y="4876800"/>
            <a:ext cx="6858000" cy="914400"/>
          </a:xfrm>
        </p:spPr>
        <p:txBody>
          <a:bodyPr>
            <a:normAutofit/>
          </a:bodyPr>
          <a:lstStyle/>
          <a:p>
            <a:pPr algn="ctr"/>
            <a:r>
              <a:rPr lang="en-US" sz="2800" dirty="0" smtClean="0"/>
              <a:t>WGSS – Textiles 11</a:t>
            </a:r>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a:t>
            </a:fld>
            <a:endParaRPr lang="en-US" dirty="0"/>
          </a:p>
        </p:txBody>
      </p:sp>
    </p:spTree>
    <p:extLst>
      <p:ext uri="{BB962C8B-B14F-4D97-AF65-F5344CB8AC3E}">
        <p14:creationId xmlns:p14="http://schemas.microsoft.com/office/powerpoint/2010/main" val="390821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Facing</a:t>
            </a:r>
            <a:endParaRPr lang="en-US" dirty="0"/>
          </a:p>
        </p:txBody>
      </p:sp>
      <p:sp>
        <p:nvSpPr>
          <p:cNvPr id="3" name="Content Placeholder 2"/>
          <p:cNvSpPr>
            <a:spLocks noGrp="1"/>
          </p:cNvSpPr>
          <p:nvPr>
            <p:ph idx="1"/>
          </p:nvPr>
        </p:nvSpPr>
        <p:spPr>
          <a:xfrm>
            <a:off x="457200" y="762000"/>
            <a:ext cx="7620000" cy="5364163"/>
          </a:xfrm>
        </p:spPr>
        <p:txBody>
          <a:bodyPr>
            <a:normAutofit/>
          </a:bodyPr>
          <a:lstStyle/>
          <a:p>
            <a:r>
              <a:rPr lang="en-US" sz="2800" dirty="0"/>
              <a:t> </a:t>
            </a:r>
            <a:r>
              <a:rPr lang="en-US" sz="2800" b="0" dirty="0"/>
              <a:t>A facing is the area of a garment or sewn item that turns to the inside, giving a finished appearance to what would otherwise just be a raw edge of fabric. </a:t>
            </a:r>
            <a:endParaRPr lang="en-US" sz="2800" b="0" dirty="0" smtClean="0"/>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14600"/>
            <a:ext cx="6340730" cy="4343400"/>
          </a:xfrm>
          <a:prstGeom prst="rect">
            <a:avLst/>
          </a:prstGeom>
        </p:spPr>
      </p:pic>
    </p:spTree>
    <p:extLst>
      <p:ext uri="{BB962C8B-B14F-4D97-AF65-F5344CB8AC3E}">
        <p14:creationId xmlns:p14="http://schemas.microsoft.com/office/powerpoint/2010/main" val="389423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smtClean="0"/>
              <a:t>casing</a:t>
            </a:r>
            <a:endParaRPr lang="en-US" dirty="0"/>
          </a:p>
        </p:txBody>
      </p:sp>
      <p:sp>
        <p:nvSpPr>
          <p:cNvPr id="3" name="Content Placeholder 2"/>
          <p:cNvSpPr>
            <a:spLocks noGrp="1"/>
          </p:cNvSpPr>
          <p:nvPr>
            <p:ph idx="1"/>
          </p:nvPr>
        </p:nvSpPr>
        <p:spPr>
          <a:xfrm>
            <a:off x="533400" y="838200"/>
            <a:ext cx="7620000" cy="5791200"/>
          </a:xfrm>
        </p:spPr>
        <p:txBody>
          <a:bodyPr>
            <a:normAutofit/>
          </a:bodyPr>
          <a:lstStyle/>
          <a:p>
            <a:r>
              <a:rPr lang="en-US" sz="2800" b="0" dirty="0" smtClean="0"/>
              <a:t>A </a:t>
            </a:r>
            <a:r>
              <a:rPr lang="en-US" sz="2800" b="0" dirty="0"/>
              <a:t>fabric tunnel through which elastic or a drawstring can be threaded to pull in or draw up the fabric</a:t>
            </a:r>
            <a:r>
              <a:rPr lang="en-US" sz="2800" b="0" dirty="0" smtClean="0"/>
              <a:t>.</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7400"/>
            <a:ext cx="8001000" cy="5334000"/>
          </a:xfrm>
          <a:prstGeom prst="rect">
            <a:avLst/>
          </a:prstGeom>
        </p:spPr>
      </p:pic>
    </p:spTree>
    <p:extLst>
      <p:ext uri="{BB962C8B-B14F-4D97-AF65-F5344CB8AC3E}">
        <p14:creationId xmlns:p14="http://schemas.microsoft.com/office/powerpoint/2010/main" val="177210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grading</a:t>
            </a:r>
            <a:endParaRPr lang="en-US" dirty="0"/>
          </a:p>
        </p:txBody>
      </p:sp>
      <p:sp>
        <p:nvSpPr>
          <p:cNvPr id="3" name="Content Placeholder 2"/>
          <p:cNvSpPr>
            <a:spLocks noGrp="1"/>
          </p:cNvSpPr>
          <p:nvPr>
            <p:ph idx="1"/>
          </p:nvPr>
        </p:nvSpPr>
        <p:spPr>
          <a:xfrm>
            <a:off x="457200" y="838200"/>
            <a:ext cx="7620000" cy="5287963"/>
          </a:xfrm>
        </p:spPr>
        <p:txBody>
          <a:bodyPr/>
          <a:lstStyle/>
          <a:p>
            <a:r>
              <a:rPr lang="en-US" sz="2800" b="0" dirty="0"/>
              <a:t> the seam allowances are trimmed away at different widths. A person would do this when the seam is really thick with different </a:t>
            </a:r>
            <a:r>
              <a:rPr lang="en-US" sz="2800" b="0" dirty="0" smtClean="0"/>
              <a:t>layers.</a:t>
            </a:r>
          </a:p>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09800"/>
            <a:ext cx="6400800" cy="4397349"/>
          </a:xfrm>
          <a:prstGeom prst="rect">
            <a:avLst/>
          </a:prstGeom>
        </p:spPr>
      </p:pic>
    </p:spTree>
    <p:extLst>
      <p:ext uri="{BB962C8B-B14F-4D97-AF65-F5344CB8AC3E}">
        <p14:creationId xmlns:p14="http://schemas.microsoft.com/office/powerpoint/2010/main" val="221564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smtClean="0"/>
              <a:t>Seam finish</a:t>
            </a:r>
            <a:endParaRPr lang="en-US" dirty="0"/>
          </a:p>
        </p:txBody>
      </p:sp>
      <p:sp>
        <p:nvSpPr>
          <p:cNvPr id="3" name="Content Placeholder 2"/>
          <p:cNvSpPr>
            <a:spLocks noGrp="1"/>
          </p:cNvSpPr>
          <p:nvPr>
            <p:ph idx="1"/>
          </p:nvPr>
        </p:nvSpPr>
        <p:spPr>
          <a:xfrm>
            <a:off x="457200" y="685800"/>
            <a:ext cx="7620000" cy="5440363"/>
          </a:xfrm>
        </p:spPr>
        <p:txBody>
          <a:bodyPr/>
          <a:lstStyle/>
          <a:p>
            <a:r>
              <a:rPr lang="en-US" sz="2800" b="0" dirty="0"/>
              <a:t>A </a:t>
            </a:r>
            <a:r>
              <a:rPr lang="en-US" sz="2800" dirty="0"/>
              <a:t>seam finish</a:t>
            </a:r>
            <a:r>
              <a:rPr lang="en-US" sz="2800" b="0" dirty="0"/>
              <a:t> is applied to the </a:t>
            </a:r>
            <a:r>
              <a:rPr lang="en-US" sz="2800" dirty="0"/>
              <a:t>seam's</a:t>
            </a:r>
            <a:r>
              <a:rPr lang="en-US" sz="2800" b="0" dirty="0"/>
              <a:t> raw edges to keep the fabric from raveling and to make the </a:t>
            </a:r>
            <a:r>
              <a:rPr lang="en-US" sz="2800" dirty="0"/>
              <a:t>seam</a:t>
            </a:r>
            <a:r>
              <a:rPr lang="en-US" sz="2800" b="0" dirty="0"/>
              <a:t> </a:t>
            </a:r>
            <a:r>
              <a:rPr lang="en-US" sz="2800" b="0" dirty="0" smtClean="0"/>
              <a:t>look neat and clean.</a:t>
            </a:r>
          </a:p>
          <a:p>
            <a:r>
              <a:rPr lang="en-US" sz="2800" b="0" dirty="0" err="1" smtClean="0"/>
              <a:t>Zig</a:t>
            </a:r>
            <a:r>
              <a:rPr lang="en-US" sz="2800" b="0" dirty="0" smtClean="0"/>
              <a:t> </a:t>
            </a:r>
            <a:r>
              <a:rPr lang="en-US" sz="2800" b="0" dirty="0" err="1" smtClean="0"/>
              <a:t>zag</a:t>
            </a:r>
            <a:r>
              <a:rPr lang="en-US" sz="2800" b="0" dirty="0" smtClean="0"/>
              <a:t>, </a:t>
            </a:r>
            <a:r>
              <a:rPr lang="en-US" sz="2800" b="0" dirty="0" err="1" smtClean="0"/>
              <a:t>serged</a:t>
            </a:r>
            <a:r>
              <a:rPr lang="en-US" sz="2800" b="0" dirty="0" smtClean="0"/>
              <a:t>, </a:t>
            </a:r>
            <a:r>
              <a:rPr lang="en-US" sz="2800" b="0" dirty="0" err="1" smtClean="0"/>
              <a:t>hong</a:t>
            </a:r>
            <a:r>
              <a:rPr lang="en-US" sz="2800" b="0" dirty="0" smtClean="0"/>
              <a:t> </a:t>
            </a:r>
            <a:r>
              <a:rPr lang="en-US" sz="2800" b="0" dirty="0" err="1" smtClean="0"/>
              <a:t>kong</a:t>
            </a:r>
            <a:r>
              <a:rPr lang="en-US" sz="2800" b="0" dirty="0" smtClean="0"/>
              <a:t> finish, </a:t>
            </a:r>
            <a:r>
              <a:rPr lang="en-US" sz="2800" b="0" dirty="0" err="1" smtClean="0"/>
              <a:t>french</a:t>
            </a:r>
            <a:r>
              <a:rPr lang="en-US" sz="2800" b="0" dirty="0" smtClean="0"/>
              <a:t> seam</a:t>
            </a:r>
          </a:p>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19400"/>
            <a:ext cx="3810000" cy="2962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19400"/>
            <a:ext cx="4338119" cy="3505200"/>
          </a:xfrm>
          <a:prstGeom prst="rect">
            <a:avLst/>
          </a:prstGeom>
        </p:spPr>
      </p:pic>
    </p:spTree>
    <p:extLst>
      <p:ext uri="{BB962C8B-B14F-4D97-AF65-F5344CB8AC3E}">
        <p14:creationId xmlns:p14="http://schemas.microsoft.com/office/powerpoint/2010/main" val="88030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rmAutofit/>
          </a:bodyPr>
          <a:lstStyle/>
          <a:p>
            <a:r>
              <a:rPr lang="en-US" dirty="0" smtClean="0"/>
              <a:t>Clipping  and Notching</a:t>
            </a:r>
            <a:endParaRPr lang="en-US" dirty="0"/>
          </a:p>
        </p:txBody>
      </p:sp>
      <p:sp>
        <p:nvSpPr>
          <p:cNvPr id="3" name="Content Placeholder 2"/>
          <p:cNvSpPr>
            <a:spLocks noGrp="1"/>
          </p:cNvSpPr>
          <p:nvPr>
            <p:ph idx="1"/>
          </p:nvPr>
        </p:nvSpPr>
        <p:spPr>
          <a:xfrm>
            <a:off x="457200" y="762000"/>
            <a:ext cx="8686800" cy="5364163"/>
          </a:xfrm>
        </p:spPr>
        <p:txBody>
          <a:bodyPr/>
          <a:lstStyle/>
          <a:p>
            <a:r>
              <a:rPr lang="en-US" sz="2800" b="0" dirty="0"/>
              <a:t>Clipping and notching seam allowances allows the fabric to mold into a curve, without the seam allowance layers bunching up. </a:t>
            </a:r>
            <a:endParaRPr lang="en-US" sz="2800" b="0" dirty="0" smtClean="0"/>
          </a:p>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396" y="1676400"/>
            <a:ext cx="2807208" cy="5368170"/>
          </a:xfrm>
          <a:prstGeom prst="rect">
            <a:avLst/>
          </a:prstGeom>
        </p:spPr>
      </p:pic>
    </p:spTree>
    <p:extLst>
      <p:ext uri="{BB962C8B-B14F-4D97-AF65-F5344CB8AC3E}">
        <p14:creationId xmlns:p14="http://schemas.microsoft.com/office/powerpoint/2010/main" val="137290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darts</a:t>
            </a:r>
            <a:endParaRPr lang="en-US" dirty="0"/>
          </a:p>
        </p:txBody>
      </p:sp>
      <p:sp>
        <p:nvSpPr>
          <p:cNvPr id="3" name="Content Placeholder 2"/>
          <p:cNvSpPr>
            <a:spLocks noGrp="1"/>
          </p:cNvSpPr>
          <p:nvPr>
            <p:ph idx="1"/>
          </p:nvPr>
        </p:nvSpPr>
        <p:spPr>
          <a:xfrm>
            <a:off x="457200" y="762000"/>
            <a:ext cx="8382000" cy="5364163"/>
          </a:xfrm>
        </p:spPr>
        <p:txBody>
          <a:bodyPr>
            <a:normAutofit/>
          </a:bodyPr>
          <a:lstStyle/>
          <a:p>
            <a:r>
              <a:rPr lang="en-US" sz="2800" b="0" dirty="0"/>
              <a:t>are folds (tucks coming to a point) and </a:t>
            </a:r>
            <a:r>
              <a:rPr lang="en-US" sz="2800" dirty="0" smtClean="0"/>
              <a:t>sewn </a:t>
            </a:r>
            <a:r>
              <a:rPr lang="en-US" sz="2800" b="0" dirty="0" smtClean="0"/>
              <a:t>into </a:t>
            </a:r>
            <a:r>
              <a:rPr lang="en-US" sz="2800" b="0" dirty="0"/>
              <a:t>fabric to take in ease and provide shape to a </a:t>
            </a:r>
            <a:r>
              <a:rPr lang="en-US" sz="2800" b="0" dirty="0" smtClean="0"/>
              <a:t>garment.</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05000"/>
            <a:ext cx="4762500" cy="4448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488" y="2514600"/>
            <a:ext cx="3759200" cy="2819400"/>
          </a:xfrm>
          <a:prstGeom prst="rect">
            <a:avLst/>
          </a:prstGeom>
        </p:spPr>
      </p:pic>
    </p:spTree>
    <p:extLst>
      <p:ext uri="{BB962C8B-B14F-4D97-AF65-F5344CB8AC3E}">
        <p14:creationId xmlns:p14="http://schemas.microsoft.com/office/powerpoint/2010/main" val="293638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smtClean="0"/>
              <a:t>Wearing ease</a:t>
            </a:r>
            <a:endParaRPr lang="en-US" dirty="0"/>
          </a:p>
        </p:txBody>
      </p:sp>
      <p:sp>
        <p:nvSpPr>
          <p:cNvPr id="3" name="Content Placeholder 2"/>
          <p:cNvSpPr>
            <a:spLocks noGrp="1"/>
          </p:cNvSpPr>
          <p:nvPr>
            <p:ph idx="1"/>
          </p:nvPr>
        </p:nvSpPr>
        <p:spPr>
          <a:xfrm>
            <a:off x="457200" y="685800"/>
            <a:ext cx="7620000" cy="4373563"/>
          </a:xfrm>
        </p:spPr>
        <p:txBody>
          <a:bodyPr>
            <a:normAutofit/>
          </a:bodyPr>
          <a:lstStyle/>
          <a:p>
            <a:r>
              <a:rPr lang="en-US" sz="2800" b="0" dirty="0"/>
              <a:t>T</a:t>
            </a:r>
            <a:r>
              <a:rPr lang="en-US" sz="2800" b="0" dirty="0" smtClean="0"/>
              <a:t>he </a:t>
            </a:r>
            <a:r>
              <a:rPr lang="en-US" sz="2800" b="0" dirty="0"/>
              <a:t>minimum amount of extra room added to a pattern to allow for comfortable, non-restricted </a:t>
            </a:r>
            <a:r>
              <a:rPr lang="en-US" sz="2800" b="0" dirty="0" smtClean="0"/>
              <a:t>movement.</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16</a:t>
            </a:fld>
            <a:endParaRPr lang="en-US"/>
          </a:p>
        </p:txBody>
      </p:sp>
    </p:spTree>
    <p:extLst>
      <p:ext uri="{BB962C8B-B14F-4D97-AF65-F5344CB8AC3E}">
        <p14:creationId xmlns:p14="http://schemas.microsoft.com/office/powerpoint/2010/main" val="22419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Design ease</a:t>
            </a:r>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17</a:t>
            </a:fld>
            <a:endParaRPr lang="en-US"/>
          </a:p>
        </p:txBody>
      </p:sp>
      <p:sp>
        <p:nvSpPr>
          <p:cNvPr id="6" name="Rectangle 1"/>
          <p:cNvSpPr>
            <a:spLocks noChangeArrowheads="1"/>
          </p:cNvSpPr>
          <p:nvPr/>
        </p:nvSpPr>
        <p:spPr bwMode="auto">
          <a:xfrm>
            <a:off x="385763" y="838200"/>
            <a:ext cx="8153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rebuchet MS" pitchFamily="34" charset="0"/>
                <a:cs typeface="Arial" pitchFamily="34" charset="0"/>
              </a:rPr>
              <a:t>Added fullness beyond wearing ease incorporated into a pattern to create a specific silhouette.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a:latin typeface="Trebuchet MS"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rebuchet MS" pitchFamily="34" charset="0"/>
                <a:cs typeface="Arial" pitchFamily="34" charset="0"/>
              </a:rPr>
              <a:t>Fitted , Semi fitted,</a:t>
            </a:r>
            <a:r>
              <a:rPr kumimoji="0" lang="en-US" sz="2800" b="0" i="0" u="none" strike="noStrike" cap="none" normalizeH="0" dirty="0" smtClean="0">
                <a:ln>
                  <a:noFill/>
                </a:ln>
                <a:solidFill>
                  <a:schemeClr val="tx1"/>
                </a:solidFill>
                <a:effectLst/>
                <a:latin typeface="Trebuchet MS" pitchFamily="34" charset="0"/>
                <a:cs typeface="Arial" pitchFamily="34" charset="0"/>
              </a:rPr>
              <a:t> Slightly fitted, Loosely fitted</a:t>
            </a:r>
            <a:r>
              <a:rPr kumimoji="0" lang="en-US" sz="2800" b="0" i="0" u="none" strike="noStrike" cap="none" normalizeH="0" baseline="0" dirty="0" smtClean="0">
                <a:ln>
                  <a:noFill/>
                </a:ln>
                <a:solidFill>
                  <a:schemeClr val="tx1"/>
                </a:solidFill>
                <a:effectLst/>
                <a:latin typeface="Trebuchet MS" pitchFamily="34" charset="0"/>
                <a:cs typeface="Arial" pitchFamily="34" charset="0"/>
              </a:rPr>
              <a:t> </a:t>
            </a:r>
            <a:r>
              <a:rPr kumimoji="0" lang="en-US" sz="2800" b="0" i="0" u="none" strike="noStrike" cap="none" normalizeH="0" baseline="0" smtClean="0">
                <a:ln>
                  <a:noFill/>
                </a:ln>
                <a:solidFill>
                  <a:schemeClr val="tx1"/>
                </a:solidFill>
                <a:effectLst/>
                <a:latin typeface="Trebuchet MS"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rebuchet MS" pitchFamily="34" charset="0"/>
                <a:cs typeface="Arial" pitchFamily="34" charset="0"/>
              </a:rPr>
              <a:t> </a:t>
            </a:r>
            <a:r>
              <a:rPr kumimoji="0" lang="en-US" sz="1800" b="0" i="0" u="none" strike="noStrike" cap="none" normalizeH="0" baseline="0" dirty="0" smtClean="0">
                <a:ln>
                  <a:noFill/>
                </a:ln>
                <a:solidFill>
                  <a:schemeClr val="tx1"/>
                </a:solidFill>
                <a:effectLst/>
                <a:latin typeface="Trebuchet MS" pitchFamily="34" charset="0"/>
                <a:cs typeface="Arial" pitchFamily="34" charset="0"/>
              </a:rPr>
              <a:t> </a:t>
            </a:r>
            <a:r>
              <a:rPr kumimoji="0" lang="en-US" sz="900" b="0" i="0" u="none" strike="noStrike" cap="none" normalizeH="0" baseline="0" dirty="0" smtClean="0">
                <a:ln>
                  <a:noFill/>
                </a:ln>
                <a:solidFill>
                  <a:schemeClr val="tx1"/>
                </a:solidFill>
                <a:effectLst/>
                <a:latin typeface="Trebuchet MS" pitchFamily="34" charset="0"/>
                <a:cs typeface="Arial" pitchFamily="34" charset="0"/>
              </a:rPr>
              <a:t> </a:t>
            </a:r>
            <a:r>
              <a:rPr kumimoji="0" lang="en-US" sz="1800" b="0" i="0" u="none" strike="noStrike" cap="none" normalizeH="0" baseline="0" dirty="0" smtClean="0">
                <a:ln>
                  <a:noFill/>
                </a:ln>
                <a:solidFill>
                  <a:schemeClr val="tx1"/>
                </a:solidFill>
                <a:effectLst/>
                <a:latin typeface="Trebuchet MS"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cs typeface="Arial" pitchFamily="34" charset="0"/>
              </a:rPr>
              <a:t/>
            </a:r>
            <a:br>
              <a:rPr kumimoji="0" lang="en-US" sz="1800" b="0" i="0" u="none" strike="noStrike" cap="none" normalizeH="0" baseline="0" dirty="0" smtClean="0">
                <a:ln>
                  <a:noFill/>
                </a:ln>
                <a:solidFill>
                  <a:schemeClr val="tx1"/>
                </a:solidFill>
                <a:effectLst/>
                <a:latin typeface="Trebuchet MS" pitchFamily="34" charset="0"/>
                <a:cs typeface="Arial" pitchFamily="34" charset="0"/>
              </a:rPr>
            </a:b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026" name="Picture 2"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374" y="106680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025" y="166846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66846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88" y="1668463"/>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flipV="1">
            <a:off x="6096000" y="5135563"/>
            <a:ext cx="1862138" cy="274637"/>
          </a:xfrm>
        </p:spPr>
        <p:txBody>
          <a:bodyPr>
            <a:normAutofit fontScale="70000" lnSpcReduction="20000"/>
          </a:bodyPr>
          <a:lstStyle/>
          <a:p>
            <a:endParaRPr lang="en-US" dirty="0"/>
          </a:p>
        </p:txBody>
      </p:sp>
    </p:spTree>
    <p:extLst>
      <p:ext uri="{BB962C8B-B14F-4D97-AF65-F5344CB8AC3E}">
        <p14:creationId xmlns:p14="http://schemas.microsoft.com/office/powerpoint/2010/main" val="45710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smtClean="0"/>
              <a:t>Negative ease</a:t>
            </a:r>
            <a:endParaRPr lang="en-US" dirty="0"/>
          </a:p>
        </p:txBody>
      </p:sp>
      <p:sp>
        <p:nvSpPr>
          <p:cNvPr id="3" name="Content Placeholder 2"/>
          <p:cNvSpPr>
            <a:spLocks noGrp="1"/>
          </p:cNvSpPr>
          <p:nvPr>
            <p:ph idx="1"/>
          </p:nvPr>
        </p:nvSpPr>
        <p:spPr>
          <a:xfrm>
            <a:off x="457200" y="914400"/>
            <a:ext cx="7620000" cy="5211763"/>
          </a:xfrm>
        </p:spPr>
        <p:txBody>
          <a:bodyPr/>
          <a:lstStyle/>
          <a:p>
            <a:r>
              <a:rPr lang="en-US" sz="2800" b="0" dirty="0"/>
              <a:t>U</a:t>
            </a:r>
            <a:r>
              <a:rPr lang="en-US" sz="2800" b="0" dirty="0" smtClean="0"/>
              <a:t>sed </a:t>
            </a:r>
            <a:r>
              <a:rPr lang="en-US" sz="2800" b="0" dirty="0"/>
              <a:t>for stretch fabrics that have more give and can stretch around your body comfortably by themselves. A negative ease garment will measure smaller than your actual body measurements, but will still stretch enough to fit you comfortably. Bathing suits and active wear, like yoga pants, will have negative ease</a:t>
            </a:r>
            <a:r>
              <a:rPr lang="en-US" b="0" dirty="0"/>
              <a:t>.</a:t>
            </a:r>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18</a:t>
            </a:fld>
            <a:endParaRPr lang="en-US"/>
          </a:p>
        </p:txBody>
      </p:sp>
    </p:spTree>
    <p:extLst>
      <p:ext uri="{BB962C8B-B14F-4D97-AF65-F5344CB8AC3E}">
        <p14:creationId xmlns:p14="http://schemas.microsoft.com/office/powerpoint/2010/main" val="222002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selvage</a:t>
            </a:r>
            <a:endParaRPr lang="en-US" dirty="0"/>
          </a:p>
        </p:txBody>
      </p:sp>
      <p:sp>
        <p:nvSpPr>
          <p:cNvPr id="3" name="Content Placeholder 2"/>
          <p:cNvSpPr>
            <a:spLocks noGrp="1"/>
          </p:cNvSpPr>
          <p:nvPr>
            <p:ph idx="1"/>
          </p:nvPr>
        </p:nvSpPr>
        <p:spPr>
          <a:xfrm>
            <a:off x="457200" y="914400"/>
            <a:ext cx="7620000" cy="5211763"/>
          </a:xfrm>
        </p:spPr>
        <p:txBody>
          <a:bodyPr/>
          <a:lstStyle/>
          <a:p>
            <a:r>
              <a:rPr lang="en-US" b="0" dirty="0"/>
              <a:t> is a self-finishe</a:t>
            </a:r>
            <a:r>
              <a:rPr lang="en-US" b="0" dirty="0">
                <a:hlinkClick r:id="rId2"/>
              </a:rPr>
              <a:t>d</a:t>
            </a:r>
            <a:r>
              <a:rPr lang="en-US" b="0" dirty="0"/>
              <a:t> edge of fabric. The selvages keep the fabric from unraveling or fraying</a:t>
            </a:r>
            <a:r>
              <a:rPr lang="en-US" b="0" dirty="0" smtClean="0"/>
              <a:t>.</a:t>
            </a:r>
          </a:p>
          <a:p>
            <a:endParaRPr lang="en-US" b="0" dirty="0"/>
          </a:p>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6400"/>
            <a:ext cx="7315200" cy="4878324"/>
          </a:xfrm>
          <a:prstGeom prst="rect">
            <a:avLst/>
          </a:prstGeom>
        </p:spPr>
      </p:pic>
    </p:spTree>
    <p:extLst>
      <p:ext uri="{BB962C8B-B14F-4D97-AF65-F5344CB8AC3E}">
        <p14:creationId xmlns:p14="http://schemas.microsoft.com/office/powerpoint/2010/main" val="50846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Stay stitching</a:t>
            </a:r>
            <a:endParaRPr lang="en-US" dirty="0"/>
          </a:p>
        </p:txBody>
      </p:sp>
      <p:sp>
        <p:nvSpPr>
          <p:cNvPr id="3" name="Content Placeholder 2"/>
          <p:cNvSpPr>
            <a:spLocks noGrp="1"/>
          </p:cNvSpPr>
          <p:nvPr>
            <p:ph idx="1"/>
          </p:nvPr>
        </p:nvSpPr>
        <p:spPr>
          <a:xfrm>
            <a:off x="457200" y="838200"/>
            <a:ext cx="7620000" cy="5287963"/>
          </a:xfrm>
        </p:spPr>
        <p:txBody>
          <a:bodyPr>
            <a:normAutofit/>
          </a:bodyPr>
          <a:lstStyle/>
          <a:p>
            <a:r>
              <a:rPr lang="en-US" sz="2400" b="0" dirty="0" smtClean="0"/>
              <a:t>- A row </a:t>
            </a:r>
            <a:r>
              <a:rPr lang="en-US" sz="2400" b="0" dirty="0"/>
              <a:t>of directional stitching that is just barely inside your </a:t>
            </a:r>
            <a:r>
              <a:rPr lang="en-US" sz="2400" b="0" dirty="0" err="1"/>
              <a:t>seamline</a:t>
            </a:r>
            <a:r>
              <a:rPr lang="en-US" sz="2400" b="0" dirty="0"/>
              <a:t>, and helps to prevent your garment piece from stretching all out of shape during the inevitable handling of </a:t>
            </a:r>
            <a:r>
              <a:rPr lang="en-US" sz="2400" b="0" dirty="0">
                <a:hlinkClick r:id="rId2"/>
              </a:rPr>
              <a:t>garment construction</a:t>
            </a:r>
            <a:r>
              <a:rPr lang="en-US" sz="2400" b="0" dirty="0"/>
              <a:t>.</a:t>
            </a:r>
            <a:endParaRPr lang="en-US" sz="24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590800"/>
            <a:ext cx="6400800" cy="3864483"/>
          </a:xfrm>
          <a:prstGeom prst="rect">
            <a:avLst/>
          </a:prstGeom>
        </p:spPr>
      </p:pic>
    </p:spTree>
    <p:extLst>
      <p:ext uri="{BB962C8B-B14F-4D97-AF65-F5344CB8AC3E}">
        <p14:creationId xmlns:p14="http://schemas.microsoft.com/office/powerpoint/2010/main" val="249453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Lengthwise fold</a:t>
            </a:r>
            <a:endParaRPr lang="en-US" dirty="0"/>
          </a:p>
        </p:txBody>
      </p:sp>
      <p:sp>
        <p:nvSpPr>
          <p:cNvPr id="3" name="Content Placeholder 2"/>
          <p:cNvSpPr>
            <a:spLocks noGrp="1"/>
          </p:cNvSpPr>
          <p:nvPr>
            <p:ph idx="1"/>
          </p:nvPr>
        </p:nvSpPr>
        <p:spPr>
          <a:xfrm>
            <a:off x="457200" y="914400"/>
            <a:ext cx="7620000" cy="5211763"/>
          </a:xfrm>
        </p:spPr>
        <p:txBody>
          <a:bodyPr>
            <a:normAutofit/>
          </a:bodyPr>
          <a:lstStyle/>
          <a:p>
            <a:r>
              <a:rPr lang="en-US" sz="2800" b="0" dirty="0"/>
              <a:t>fabric folded in half lengthwise so that selvages </a:t>
            </a:r>
            <a:r>
              <a:rPr lang="en-US" sz="2800" b="0" dirty="0" smtClean="0"/>
              <a:t>match. </a:t>
            </a:r>
            <a:r>
              <a:rPr lang="en-US" sz="2800" b="0" dirty="0"/>
              <a:t>However, lengthwise folds can also be partial folds leaving some of the fabric extended as a single </a:t>
            </a:r>
            <a:r>
              <a:rPr lang="en-US" sz="2800" b="0" dirty="0" smtClean="0"/>
              <a:t>layer.</a:t>
            </a:r>
          </a:p>
          <a:p>
            <a:r>
              <a:rPr lang="en-US" sz="2800" b="0" dirty="0" smtClean="0"/>
              <a:t> </a:t>
            </a:r>
            <a:endParaRPr lang="en-US" sz="28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770909"/>
            <a:ext cx="4857750" cy="3761932"/>
          </a:xfrm>
          <a:prstGeom prst="rect">
            <a:avLst/>
          </a:prstGeom>
        </p:spPr>
      </p:pic>
      <p:sp>
        <p:nvSpPr>
          <p:cNvPr id="6" name="TextBox 5"/>
          <p:cNvSpPr txBox="1"/>
          <p:nvPr/>
        </p:nvSpPr>
        <p:spPr>
          <a:xfrm>
            <a:off x="457200" y="3200400"/>
            <a:ext cx="3581400" cy="2246769"/>
          </a:xfrm>
          <a:prstGeom prst="rect">
            <a:avLst/>
          </a:prstGeom>
          <a:noFill/>
        </p:spPr>
        <p:txBody>
          <a:bodyPr wrap="square" rtlCol="0">
            <a:spAutoFit/>
          </a:bodyPr>
          <a:lstStyle/>
          <a:p>
            <a:r>
              <a:rPr lang="en-US" sz="2800" b="1" dirty="0" smtClean="0"/>
              <a:t>Double Lengthwise Fold</a:t>
            </a:r>
          </a:p>
          <a:p>
            <a:endParaRPr lang="en-US" sz="2800" b="1" dirty="0" smtClean="0"/>
          </a:p>
          <a:p>
            <a:r>
              <a:rPr lang="en-US" sz="2800" b="1" dirty="0" smtClean="0"/>
              <a:t>Fold like a Hotdog bun</a:t>
            </a:r>
            <a:endParaRPr lang="en-US" dirty="0"/>
          </a:p>
        </p:txBody>
      </p:sp>
    </p:spTree>
    <p:extLst>
      <p:ext uri="{BB962C8B-B14F-4D97-AF65-F5344CB8AC3E}">
        <p14:creationId xmlns:p14="http://schemas.microsoft.com/office/powerpoint/2010/main" val="145549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smtClean="0"/>
              <a:t>Cross wise fold</a:t>
            </a:r>
            <a:endParaRPr lang="en-US" dirty="0"/>
          </a:p>
        </p:txBody>
      </p:sp>
      <p:sp>
        <p:nvSpPr>
          <p:cNvPr id="3" name="Content Placeholder 2"/>
          <p:cNvSpPr>
            <a:spLocks noGrp="1"/>
          </p:cNvSpPr>
          <p:nvPr>
            <p:ph idx="1"/>
          </p:nvPr>
        </p:nvSpPr>
        <p:spPr>
          <a:xfrm>
            <a:off x="457200" y="762000"/>
            <a:ext cx="7620000" cy="5364163"/>
          </a:xfrm>
        </p:spPr>
        <p:txBody>
          <a:bodyPr>
            <a:normAutofit/>
          </a:bodyPr>
          <a:lstStyle/>
          <a:p>
            <a:r>
              <a:rPr lang="en-US" sz="2800" b="0" dirty="0" smtClean="0"/>
              <a:t>Folded </a:t>
            </a:r>
            <a:r>
              <a:rPr lang="en-US" sz="2800" b="0" dirty="0"/>
              <a:t>so the cut </a:t>
            </a:r>
            <a:r>
              <a:rPr lang="en-US" sz="2800" b="0" dirty="0" smtClean="0"/>
              <a:t> or raw-edges  </a:t>
            </a:r>
            <a:r>
              <a:rPr lang="en-US" sz="2800" b="0" dirty="0"/>
              <a:t>match. </a:t>
            </a:r>
            <a:endParaRPr lang="en-US" sz="2800" b="0" dirty="0" smtClean="0"/>
          </a:p>
          <a:p>
            <a:r>
              <a:rPr lang="en-US" sz="2800" b="0" dirty="0" smtClean="0"/>
              <a:t> </a:t>
            </a:r>
            <a:r>
              <a:rPr lang="en-US" sz="2800" b="0" dirty="0"/>
              <a:t>A crosswise fold is often used when pattern pieces are too wide to fit on fabric folded lengthwise.</a:t>
            </a:r>
            <a:endParaRPr lang="en-US" sz="28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362200"/>
            <a:ext cx="3952328" cy="4343400"/>
          </a:xfrm>
          <a:prstGeom prst="rect">
            <a:avLst/>
          </a:prstGeom>
        </p:spPr>
      </p:pic>
      <p:sp>
        <p:nvSpPr>
          <p:cNvPr id="6" name="TextBox 5"/>
          <p:cNvSpPr txBox="1"/>
          <p:nvPr/>
        </p:nvSpPr>
        <p:spPr>
          <a:xfrm>
            <a:off x="838200" y="3124200"/>
            <a:ext cx="3429000" cy="2308324"/>
          </a:xfrm>
          <a:prstGeom prst="rect">
            <a:avLst/>
          </a:prstGeom>
          <a:noFill/>
        </p:spPr>
        <p:txBody>
          <a:bodyPr wrap="square" rtlCol="0">
            <a:spAutoFit/>
          </a:bodyPr>
          <a:lstStyle/>
          <a:p>
            <a:r>
              <a:rPr lang="en-US" sz="2400" b="1" dirty="0" smtClean="0"/>
              <a:t>You can also have a partial and double crosswise fold</a:t>
            </a:r>
          </a:p>
          <a:p>
            <a:endParaRPr lang="en-US" sz="2400" b="1" dirty="0"/>
          </a:p>
          <a:p>
            <a:r>
              <a:rPr lang="en-US" sz="2400" b="1" dirty="0" smtClean="0"/>
              <a:t>Fold like a hamburger bun</a:t>
            </a:r>
            <a:endParaRPr lang="en-US" sz="2400" b="1" dirty="0"/>
          </a:p>
        </p:txBody>
      </p:sp>
    </p:spTree>
    <p:extLst>
      <p:ext uri="{BB962C8B-B14F-4D97-AF65-F5344CB8AC3E}">
        <p14:creationId xmlns:p14="http://schemas.microsoft.com/office/powerpoint/2010/main" val="278010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533082"/>
          </a:xfrm>
        </p:spPr>
        <p:txBody>
          <a:bodyPr>
            <a:normAutofit fontScale="90000"/>
          </a:bodyPr>
          <a:lstStyle/>
          <a:p>
            <a:r>
              <a:rPr lang="en-US" dirty="0" smtClean="0"/>
              <a:t>Double fold</a:t>
            </a:r>
            <a:endParaRPr lang="en-US" dirty="0"/>
          </a:p>
        </p:txBody>
      </p:sp>
      <p:sp>
        <p:nvSpPr>
          <p:cNvPr id="3" name="Content Placeholder 2"/>
          <p:cNvSpPr>
            <a:spLocks noGrp="1"/>
          </p:cNvSpPr>
          <p:nvPr>
            <p:ph idx="1"/>
          </p:nvPr>
        </p:nvSpPr>
        <p:spPr>
          <a:xfrm>
            <a:off x="457200" y="762000"/>
            <a:ext cx="7620000" cy="5364163"/>
          </a:xfrm>
        </p:spPr>
        <p:txBody>
          <a:bodyPr>
            <a:normAutofit/>
          </a:bodyPr>
          <a:lstStyle/>
          <a:p>
            <a:r>
              <a:rPr lang="en-US" sz="2800" b="0" dirty="0" smtClean="0"/>
              <a:t>Folding the material so the selvage or raw/cut edges meet in the middle</a:t>
            </a:r>
          </a:p>
          <a:p>
            <a:r>
              <a:rPr lang="en-US" sz="2800" b="0" dirty="0" smtClean="0"/>
              <a:t>be </a:t>
            </a:r>
            <a:r>
              <a:rPr lang="en-US" sz="2800" b="0" dirty="0"/>
              <a:t>sure the full length of each folded side is the same </a:t>
            </a:r>
            <a:r>
              <a:rPr lang="en-US" sz="2800" b="0" dirty="0" smtClean="0"/>
              <a:t>width</a:t>
            </a:r>
          </a:p>
          <a:p>
            <a:endParaRPr lang="en-US" sz="28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953000" cy="3835695"/>
          </a:xfrm>
          <a:prstGeom prst="rect">
            <a:avLst/>
          </a:prstGeom>
        </p:spPr>
      </p:pic>
    </p:spTree>
    <p:extLst>
      <p:ext uri="{BB962C8B-B14F-4D97-AF65-F5344CB8AC3E}">
        <p14:creationId xmlns:p14="http://schemas.microsoft.com/office/powerpoint/2010/main" val="379750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Partial fold</a:t>
            </a:r>
            <a:endParaRPr lang="en-US" dirty="0"/>
          </a:p>
        </p:txBody>
      </p:sp>
      <p:sp>
        <p:nvSpPr>
          <p:cNvPr id="3" name="Content Placeholder 2"/>
          <p:cNvSpPr>
            <a:spLocks noGrp="1"/>
          </p:cNvSpPr>
          <p:nvPr>
            <p:ph idx="1"/>
          </p:nvPr>
        </p:nvSpPr>
        <p:spPr>
          <a:xfrm>
            <a:off x="457200" y="990600"/>
            <a:ext cx="7620000" cy="5135563"/>
          </a:xfrm>
        </p:spPr>
        <p:txBody>
          <a:bodyPr>
            <a:normAutofit/>
          </a:bodyPr>
          <a:lstStyle/>
          <a:p>
            <a:r>
              <a:rPr lang="en-US" sz="2800" b="0" dirty="0" smtClean="0"/>
              <a:t>Only fold part of the material so it is doubled and leave another piece single layered.</a:t>
            </a:r>
          </a:p>
          <a:p>
            <a:r>
              <a:rPr lang="en-US" sz="2800" b="0" dirty="0" smtClean="0"/>
              <a:t>Leaving </a:t>
            </a:r>
            <a:r>
              <a:rPr lang="en-US" sz="2800" b="0" dirty="0"/>
              <a:t>some of the fabric extended as a single layer.</a:t>
            </a:r>
            <a:endParaRPr lang="en-US" sz="28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23</a:t>
            </a:fld>
            <a:endParaRPr lang="en-US"/>
          </a:p>
        </p:txBody>
      </p:sp>
    </p:spTree>
    <p:extLst>
      <p:ext uri="{BB962C8B-B14F-4D97-AF65-F5344CB8AC3E}">
        <p14:creationId xmlns:p14="http://schemas.microsoft.com/office/powerpoint/2010/main" val="415164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bias</a:t>
            </a:r>
            <a:endParaRPr lang="en-US" dirty="0"/>
          </a:p>
        </p:txBody>
      </p:sp>
      <p:sp>
        <p:nvSpPr>
          <p:cNvPr id="3" name="Content Placeholder 2"/>
          <p:cNvSpPr>
            <a:spLocks noGrp="1"/>
          </p:cNvSpPr>
          <p:nvPr>
            <p:ph idx="1"/>
          </p:nvPr>
        </p:nvSpPr>
        <p:spPr>
          <a:xfrm>
            <a:off x="457200" y="838200"/>
            <a:ext cx="7620000" cy="5287963"/>
          </a:xfrm>
        </p:spPr>
        <p:txBody>
          <a:bodyPr>
            <a:normAutofit/>
          </a:bodyPr>
          <a:lstStyle/>
          <a:p>
            <a:r>
              <a:rPr lang="en-US" sz="2800" b="0" dirty="0"/>
              <a:t> 45 degree angle from the crosswise or lengthwise grain of the </a:t>
            </a:r>
            <a:r>
              <a:rPr lang="en-US" sz="2800" b="0" dirty="0" smtClean="0"/>
              <a:t>fabric</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8915400" cy="5200650"/>
          </a:xfrm>
          <a:prstGeom prst="rect">
            <a:avLst/>
          </a:prstGeom>
        </p:spPr>
      </p:pic>
    </p:spTree>
    <p:extLst>
      <p:ext uri="{BB962C8B-B14F-4D97-AF65-F5344CB8AC3E}">
        <p14:creationId xmlns:p14="http://schemas.microsoft.com/office/powerpoint/2010/main" val="2946991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7882"/>
          </a:xfrm>
        </p:spPr>
        <p:txBody>
          <a:bodyPr/>
          <a:lstStyle/>
          <a:p>
            <a:r>
              <a:rPr lang="en-US" dirty="0" smtClean="0"/>
              <a:t>pressing</a:t>
            </a:r>
            <a:endParaRPr lang="en-US" dirty="0"/>
          </a:p>
        </p:txBody>
      </p:sp>
      <p:sp>
        <p:nvSpPr>
          <p:cNvPr id="3" name="Content Placeholder 2"/>
          <p:cNvSpPr>
            <a:spLocks noGrp="1"/>
          </p:cNvSpPr>
          <p:nvPr>
            <p:ph idx="1"/>
          </p:nvPr>
        </p:nvSpPr>
        <p:spPr>
          <a:xfrm>
            <a:off x="457200" y="1143000"/>
            <a:ext cx="7620000" cy="4983163"/>
          </a:xfrm>
        </p:spPr>
        <p:txBody>
          <a:bodyPr>
            <a:normAutofit/>
          </a:bodyPr>
          <a:lstStyle/>
          <a:p>
            <a:r>
              <a:rPr lang="en-US" sz="2800" b="0" dirty="0" smtClean="0"/>
              <a:t>To use the iron in an up and down motion applying downward pressure to the item</a:t>
            </a:r>
            <a:endParaRPr lang="en-US" sz="28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25</a:t>
            </a:fld>
            <a:endParaRPr lang="en-US"/>
          </a:p>
        </p:txBody>
      </p:sp>
    </p:spTree>
    <p:extLst>
      <p:ext uri="{BB962C8B-B14F-4D97-AF65-F5344CB8AC3E}">
        <p14:creationId xmlns:p14="http://schemas.microsoft.com/office/powerpoint/2010/main" val="354379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ironing</a:t>
            </a:r>
            <a:endParaRPr lang="en-US" dirty="0"/>
          </a:p>
        </p:txBody>
      </p:sp>
      <p:sp>
        <p:nvSpPr>
          <p:cNvPr id="3" name="Content Placeholder 2"/>
          <p:cNvSpPr>
            <a:spLocks noGrp="1"/>
          </p:cNvSpPr>
          <p:nvPr>
            <p:ph idx="1"/>
          </p:nvPr>
        </p:nvSpPr>
        <p:spPr>
          <a:xfrm>
            <a:off x="457200" y="762000"/>
            <a:ext cx="7620000" cy="5364163"/>
          </a:xfrm>
        </p:spPr>
        <p:txBody>
          <a:bodyPr>
            <a:normAutofit/>
          </a:bodyPr>
          <a:lstStyle/>
          <a:p>
            <a:r>
              <a:rPr lang="en-US" sz="2800" b="0" dirty="0" smtClean="0"/>
              <a:t>To use a back and forth motion on fabric to smooth out the wrinkles</a:t>
            </a:r>
            <a:endParaRPr lang="en-US" sz="28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26</a:t>
            </a:fld>
            <a:endParaRPr lang="en-US"/>
          </a:p>
        </p:txBody>
      </p:sp>
    </p:spTree>
    <p:extLst>
      <p:ext uri="{BB962C8B-B14F-4D97-AF65-F5344CB8AC3E}">
        <p14:creationId xmlns:p14="http://schemas.microsoft.com/office/powerpoint/2010/main" val="114713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Gathering</a:t>
            </a:r>
            <a:endParaRPr lang="en-US" dirty="0"/>
          </a:p>
        </p:txBody>
      </p:sp>
      <p:sp>
        <p:nvSpPr>
          <p:cNvPr id="3" name="Content Placeholder 2"/>
          <p:cNvSpPr>
            <a:spLocks noGrp="1"/>
          </p:cNvSpPr>
          <p:nvPr>
            <p:ph idx="1"/>
          </p:nvPr>
        </p:nvSpPr>
        <p:spPr>
          <a:xfrm>
            <a:off x="457200" y="838200"/>
            <a:ext cx="7620000" cy="5287963"/>
          </a:xfrm>
        </p:spPr>
        <p:txBody>
          <a:bodyPr>
            <a:normAutofit/>
          </a:bodyPr>
          <a:lstStyle/>
          <a:p>
            <a:r>
              <a:rPr lang="en-US" sz="2800" dirty="0" smtClean="0"/>
              <a:t>To</a:t>
            </a:r>
            <a:r>
              <a:rPr lang="en-US" sz="2800" b="0" dirty="0" smtClean="0"/>
              <a:t> shorten the </a:t>
            </a:r>
            <a:r>
              <a:rPr lang="en-US" sz="2800" b="0" dirty="0"/>
              <a:t>length of a strip of fabric so that the longer piece can be attached to a shorter </a:t>
            </a:r>
            <a:r>
              <a:rPr lang="en-US" sz="2800" b="0" dirty="0" smtClean="0"/>
              <a:t>piece</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48048"/>
            <a:ext cx="6477000" cy="4314678"/>
          </a:xfrm>
          <a:prstGeom prst="rect">
            <a:avLst/>
          </a:prstGeom>
        </p:spPr>
      </p:pic>
    </p:spTree>
    <p:extLst>
      <p:ext uri="{BB962C8B-B14F-4D97-AF65-F5344CB8AC3E}">
        <p14:creationId xmlns:p14="http://schemas.microsoft.com/office/powerpoint/2010/main" val="126787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7882"/>
          </a:xfrm>
        </p:spPr>
        <p:txBody>
          <a:bodyPr/>
          <a:lstStyle/>
          <a:p>
            <a:r>
              <a:rPr lang="en-US" dirty="0" smtClean="0"/>
              <a:t>Topstitching</a:t>
            </a:r>
            <a:endParaRPr lang="en-US" dirty="0"/>
          </a:p>
        </p:txBody>
      </p:sp>
      <p:sp>
        <p:nvSpPr>
          <p:cNvPr id="3" name="Content Placeholder 2"/>
          <p:cNvSpPr>
            <a:spLocks noGrp="1"/>
          </p:cNvSpPr>
          <p:nvPr>
            <p:ph idx="1"/>
          </p:nvPr>
        </p:nvSpPr>
        <p:spPr>
          <a:xfrm>
            <a:off x="457200" y="1219200"/>
            <a:ext cx="7620000" cy="4906963"/>
          </a:xfrm>
        </p:spPr>
        <p:txBody>
          <a:bodyPr>
            <a:normAutofit/>
          </a:bodyPr>
          <a:lstStyle/>
          <a:p>
            <a:r>
              <a:rPr lang="en-US" sz="2800" b="0" dirty="0" smtClean="0"/>
              <a:t>One or more rows </a:t>
            </a:r>
            <a:r>
              <a:rPr lang="en-US" sz="2800" b="0" dirty="0"/>
              <a:t>of continuous stitches on the top or right side of a garment or other article as </a:t>
            </a:r>
            <a:r>
              <a:rPr lang="en-US" sz="2800" b="0" dirty="0" smtClean="0"/>
              <a:t>a </a:t>
            </a:r>
            <a:r>
              <a:rPr lang="en-US" sz="2800" b="0" dirty="0"/>
              <a:t>decorative </a:t>
            </a:r>
            <a:r>
              <a:rPr lang="en-US" sz="2800" b="0" dirty="0" smtClean="0"/>
              <a:t>feature.</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686050"/>
            <a:ext cx="5334000" cy="4000500"/>
          </a:xfrm>
          <a:prstGeom prst="rect">
            <a:avLst/>
          </a:prstGeom>
        </p:spPr>
      </p:pic>
    </p:spTree>
    <p:extLst>
      <p:ext uri="{BB962C8B-B14F-4D97-AF65-F5344CB8AC3E}">
        <p14:creationId xmlns:p14="http://schemas.microsoft.com/office/powerpoint/2010/main" val="186957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14082"/>
          </a:xfrm>
        </p:spPr>
        <p:txBody>
          <a:bodyPr/>
          <a:lstStyle/>
          <a:p>
            <a:r>
              <a:rPr lang="en-US" dirty="0" smtClean="0"/>
              <a:t>Under stitching</a:t>
            </a:r>
            <a:endParaRPr lang="en-US" dirty="0"/>
          </a:p>
        </p:txBody>
      </p:sp>
      <p:sp>
        <p:nvSpPr>
          <p:cNvPr id="3" name="Content Placeholder 2"/>
          <p:cNvSpPr>
            <a:spLocks noGrp="1"/>
          </p:cNvSpPr>
          <p:nvPr>
            <p:ph idx="1"/>
          </p:nvPr>
        </p:nvSpPr>
        <p:spPr>
          <a:xfrm>
            <a:off x="228600" y="990600"/>
            <a:ext cx="8686800" cy="5867400"/>
          </a:xfrm>
        </p:spPr>
        <p:txBody>
          <a:bodyPr>
            <a:normAutofit/>
          </a:bodyPr>
          <a:lstStyle/>
          <a:p>
            <a:r>
              <a:rPr lang="en-US" sz="2800" b="0" dirty="0"/>
              <a:t>-assists a facing or lining to stay to the inside and un-seen. </a:t>
            </a:r>
            <a:r>
              <a:rPr lang="en-US" sz="2800" b="0" dirty="0" smtClean="0"/>
              <a:t>Sewn </a:t>
            </a:r>
            <a:r>
              <a:rPr lang="en-US" sz="2800" b="0" dirty="0"/>
              <a:t>as close to the seam line as possible holding the graded seam allowance to the facing or lining</a:t>
            </a:r>
            <a:r>
              <a:rPr lang="en-US" sz="2800" b="0" dirty="0" smtClean="0"/>
              <a:t>.</a:t>
            </a:r>
          </a:p>
          <a:p>
            <a:r>
              <a:rPr lang="en-US" sz="2800" b="0" dirty="0"/>
              <a:t> </a:t>
            </a:r>
            <a:r>
              <a:rPr lang="en-US" sz="2800" b="0" dirty="0" smtClean="0"/>
              <a:t>-</a:t>
            </a:r>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773" y="2438400"/>
            <a:ext cx="5886762" cy="4419600"/>
          </a:xfrm>
          <a:prstGeom prst="rect">
            <a:avLst/>
          </a:prstGeom>
        </p:spPr>
      </p:pic>
      <p:sp>
        <p:nvSpPr>
          <p:cNvPr id="6" name="TextBox 5"/>
          <p:cNvSpPr txBox="1"/>
          <p:nvPr/>
        </p:nvSpPr>
        <p:spPr>
          <a:xfrm>
            <a:off x="457200" y="3505200"/>
            <a:ext cx="1981200" cy="2831544"/>
          </a:xfrm>
          <a:prstGeom prst="rect">
            <a:avLst/>
          </a:prstGeom>
          <a:noFill/>
        </p:spPr>
        <p:txBody>
          <a:bodyPr wrap="square" rtlCol="0">
            <a:spAutoFit/>
          </a:bodyPr>
          <a:lstStyle/>
          <a:p>
            <a:r>
              <a:rPr lang="en-US" sz="3200" dirty="0">
                <a:solidFill>
                  <a:schemeClr val="accent1"/>
                </a:solidFill>
              </a:rPr>
              <a:t>Keeps facings and lining neatly out of sight</a:t>
            </a:r>
          </a:p>
          <a:p>
            <a:endParaRPr lang="en-US" dirty="0"/>
          </a:p>
        </p:txBody>
      </p:sp>
    </p:spTree>
    <p:extLst>
      <p:ext uri="{BB962C8B-B14F-4D97-AF65-F5344CB8AC3E}">
        <p14:creationId xmlns:p14="http://schemas.microsoft.com/office/powerpoint/2010/main" val="88932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Stitch in the Ditch</a:t>
            </a:r>
            <a:endParaRPr lang="en-US" dirty="0"/>
          </a:p>
        </p:txBody>
      </p:sp>
      <p:sp>
        <p:nvSpPr>
          <p:cNvPr id="3" name="Content Placeholder 2"/>
          <p:cNvSpPr>
            <a:spLocks noGrp="1"/>
          </p:cNvSpPr>
          <p:nvPr>
            <p:ph idx="1"/>
          </p:nvPr>
        </p:nvSpPr>
        <p:spPr>
          <a:xfrm>
            <a:off x="457200" y="914400"/>
            <a:ext cx="8305800" cy="5715000"/>
          </a:xfrm>
        </p:spPr>
        <p:txBody>
          <a:bodyPr>
            <a:normAutofit/>
          </a:bodyPr>
          <a:lstStyle/>
          <a:p>
            <a:r>
              <a:rPr lang="en-US" sz="2800" dirty="0" smtClean="0"/>
              <a:t>Topstitching in the seam line so the it is invisible.  To secure waistbands, facing, Hong Kong Seam Finish</a:t>
            </a:r>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362200"/>
            <a:ext cx="6373835" cy="4238601"/>
          </a:xfrm>
          <a:prstGeom prst="rect">
            <a:avLst/>
          </a:prstGeom>
        </p:spPr>
      </p:pic>
    </p:spTree>
    <p:extLst>
      <p:ext uri="{BB962C8B-B14F-4D97-AF65-F5344CB8AC3E}">
        <p14:creationId xmlns:p14="http://schemas.microsoft.com/office/powerpoint/2010/main" val="138529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Edge stitching</a:t>
            </a:r>
            <a:endParaRPr lang="en-US" dirty="0"/>
          </a:p>
        </p:txBody>
      </p:sp>
      <p:sp>
        <p:nvSpPr>
          <p:cNvPr id="3" name="Content Placeholder 2"/>
          <p:cNvSpPr>
            <a:spLocks noGrp="1"/>
          </p:cNvSpPr>
          <p:nvPr>
            <p:ph idx="1"/>
          </p:nvPr>
        </p:nvSpPr>
        <p:spPr>
          <a:xfrm>
            <a:off x="457200" y="838200"/>
            <a:ext cx="8305800" cy="5867400"/>
          </a:xfrm>
        </p:spPr>
        <p:txBody>
          <a:bodyPr>
            <a:normAutofit/>
          </a:bodyPr>
          <a:lstStyle/>
          <a:p>
            <a:r>
              <a:rPr lang="en-US" sz="2800" b="0" dirty="0"/>
              <a:t>a line of stitching 1/8″ away from a folded edge or </a:t>
            </a:r>
            <a:r>
              <a:rPr lang="en-US" sz="2800" b="0" dirty="0" err="1" smtClean="0"/>
              <a:t>seamline</a:t>
            </a:r>
            <a:r>
              <a:rPr lang="en-US" sz="2800" b="0" dirty="0" smtClean="0"/>
              <a:t> – like topstitching just really close to the Edge of the seam.</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7</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76" y="2133600"/>
            <a:ext cx="5988424" cy="4491318"/>
          </a:xfrm>
          <a:prstGeom prst="rect">
            <a:avLst/>
          </a:prstGeom>
        </p:spPr>
      </p:pic>
    </p:spTree>
    <p:extLst>
      <p:ext uri="{BB962C8B-B14F-4D97-AF65-F5344CB8AC3E}">
        <p14:creationId xmlns:p14="http://schemas.microsoft.com/office/powerpoint/2010/main" val="226810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61682"/>
          </a:xfrm>
        </p:spPr>
        <p:txBody>
          <a:bodyPr/>
          <a:lstStyle/>
          <a:p>
            <a:r>
              <a:rPr lang="en-US" dirty="0" smtClean="0"/>
              <a:t>Ease stitching</a:t>
            </a:r>
            <a:endParaRPr lang="en-US" dirty="0"/>
          </a:p>
        </p:txBody>
      </p:sp>
      <p:sp>
        <p:nvSpPr>
          <p:cNvPr id="3" name="Content Placeholder 2"/>
          <p:cNvSpPr>
            <a:spLocks noGrp="1"/>
          </p:cNvSpPr>
          <p:nvPr>
            <p:ph idx="1"/>
          </p:nvPr>
        </p:nvSpPr>
        <p:spPr>
          <a:xfrm>
            <a:off x="228600" y="914400"/>
            <a:ext cx="8610600" cy="5211763"/>
          </a:xfrm>
        </p:spPr>
        <p:txBody>
          <a:bodyPr>
            <a:normAutofit/>
          </a:bodyPr>
          <a:lstStyle/>
          <a:p>
            <a:r>
              <a:rPr lang="en-US" sz="2800" b="0" dirty="0"/>
              <a:t>"An ease stitch (also known as a gathering stitch) is simply a straight stitch using your longest stitch length</a:t>
            </a:r>
            <a:r>
              <a:rPr lang="en-US" sz="2800" b="0" dirty="0" smtClean="0"/>
              <a:t>. </a:t>
            </a:r>
            <a:r>
              <a:rPr lang="en-US" sz="2800" b="0" dirty="0"/>
              <a:t>T</a:t>
            </a:r>
            <a:r>
              <a:rPr lang="en-US" sz="2800" b="0" dirty="0" smtClean="0"/>
              <a:t>o </a:t>
            </a:r>
            <a:r>
              <a:rPr lang="en-US" sz="2800" b="0" dirty="0"/>
              <a:t>bring or pull fabric fibers in to fit a smaller area </a:t>
            </a:r>
            <a:r>
              <a:rPr lang="en-US" sz="2800" u="sng" dirty="0"/>
              <a:t>without causing any puckers or gathers.</a:t>
            </a:r>
            <a:r>
              <a:rPr lang="en-US" sz="2800" b="0" dirty="0"/>
              <a:t> </a:t>
            </a:r>
            <a:r>
              <a:rPr lang="en-US" sz="2800" b="0" dirty="0" smtClean="0"/>
              <a:t> Usually done to the sleeve </a:t>
            </a:r>
            <a:r>
              <a:rPr lang="en-US" sz="2800" b="0" dirty="0"/>
              <a:t>cap of a </a:t>
            </a:r>
            <a:r>
              <a:rPr lang="en-US" sz="2800" b="0" dirty="0" smtClean="0"/>
              <a:t>garment.</a:t>
            </a:r>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124200"/>
            <a:ext cx="6096000" cy="4067175"/>
          </a:xfrm>
          <a:prstGeom prst="rect">
            <a:avLst/>
          </a:prstGeom>
        </p:spPr>
      </p:pic>
    </p:spTree>
    <p:extLst>
      <p:ext uri="{BB962C8B-B14F-4D97-AF65-F5344CB8AC3E}">
        <p14:creationId xmlns:p14="http://schemas.microsoft.com/office/powerpoint/2010/main" val="140531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6"/>
            <a:ext cx="5791200" cy="838200"/>
          </a:xfrm>
        </p:spPr>
        <p:txBody>
          <a:bodyPr/>
          <a:lstStyle/>
          <a:p>
            <a:r>
              <a:rPr lang="en-US" dirty="0" smtClean="0"/>
              <a:t>Baste stitch</a:t>
            </a:r>
            <a:endParaRPr lang="en-US" dirty="0"/>
          </a:p>
        </p:txBody>
      </p:sp>
      <p:sp>
        <p:nvSpPr>
          <p:cNvPr id="3" name="Content Placeholder 2"/>
          <p:cNvSpPr>
            <a:spLocks noGrp="1"/>
          </p:cNvSpPr>
          <p:nvPr>
            <p:ph idx="1"/>
          </p:nvPr>
        </p:nvSpPr>
        <p:spPr>
          <a:xfrm>
            <a:off x="457200" y="838200"/>
            <a:ext cx="8458200" cy="6019800"/>
          </a:xfrm>
        </p:spPr>
        <p:txBody>
          <a:bodyPr>
            <a:normAutofit/>
          </a:bodyPr>
          <a:lstStyle/>
          <a:p>
            <a:r>
              <a:rPr lang="en-US" sz="2800" b="0" dirty="0" smtClean="0"/>
              <a:t>To </a:t>
            </a:r>
            <a:r>
              <a:rPr lang="en-US" sz="2800" b="0" dirty="0"/>
              <a:t>make quick, temporary </a:t>
            </a:r>
            <a:r>
              <a:rPr lang="en-US" sz="2800" dirty="0"/>
              <a:t>stitching</a:t>
            </a:r>
            <a:r>
              <a:rPr lang="en-US" sz="2800" b="0" dirty="0"/>
              <a:t> intended to be removed. </a:t>
            </a:r>
            <a:r>
              <a:rPr lang="en-US" sz="2800" b="0" dirty="0" smtClean="0"/>
              <a:t> Used to temporarily hold a piece of material in place.  Use the longest stitch length on the machine or by hand.  </a:t>
            </a:r>
          </a:p>
          <a:p>
            <a:endParaRPr lang="en-US" sz="2800"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2667664"/>
            <a:ext cx="7333369" cy="4037936"/>
          </a:xfrm>
          <a:prstGeom prst="rect">
            <a:avLst/>
          </a:prstGeom>
        </p:spPr>
      </p:pic>
    </p:spTree>
    <p:extLst>
      <p:ext uri="{BB962C8B-B14F-4D97-AF65-F5344CB8AC3E}">
        <p14:creationId xmlns:p14="http://schemas.microsoft.com/office/powerpoint/2010/main" val="3183528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120</TotalTime>
  <Words>593</Words>
  <Application>Microsoft Office PowerPoint</Application>
  <PresentationFormat>On-screen Show (4:3)</PresentationFormat>
  <Paragraphs>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Essential</vt:lpstr>
      <vt:lpstr>Review of Sewing Terms and Techniques</vt:lpstr>
      <vt:lpstr>Stay stitching</vt:lpstr>
      <vt:lpstr>Gathering</vt:lpstr>
      <vt:lpstr>Topstitching</vt:lpstr>
      <vt:lpstr>Under stitching</vt:lpstr>
      <vt:lpstr>Stitch in the Ditch</vt:lpstr>
      <vt:lpstr>Edge stitching</vt:lpstr>
      <vt:lpstr>Ease stitching</vt:lpstr>
      <vt:lpstr>Baste stitch</vt:lpstr>
      <vt:lpstr>Facing</vt:lpstr>
      <vt:lpstr>casing</vt:lpstr>
      <vt:lpstr>grading</vt:lpstr>
      <vt:lpstr>Seam finish</vt:lpstr>
      <vt:lpstr>Clipping  and Notching</vt:lpstr>
      <vt:lpstr>darts</vt:lpstr>
      <vt:lpstr>Wearing ease</vt:lpstr>
      <vt:lpstr>Design ease</vt:lpstr>
      <vt:lpstr>Negative ease</vt:lpstr>
      <vt:lpstr>selvage</vt:lpstr>
      <vt:lpstr>Lengthwise fold</vt:lpstr>
      <vt:lpstr>Cross wise fold</vt:lpstr>
      <vt:lpstr>Double fold</vt:lpstr>
      <vt:lpstr>Partial fold</vt:lpstr>
      <vt:lpstr>bias</vt:lpstr>
      <vt:lpstr>pressing</vt:lpstr>
      <vt:lpstr>ironing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Sewing Terms and Techniques</dc:title>
  <dc:creator>Tanya Epting</dc:creator>
  <cp:lastModifiedBy>Tanya Epting</cp:lastModifiedBy>
  <cp:revision>13</cp:revision>
  <dcterms:created xsi:type="dcterms:W3CDTF">2015-09-10T23:52:32Z</dcterms:created>
  <dcterms:modified xsi:type="dcterms:W3CDTF">2015-09-11T05:13:09Z</dcterms:modified>
</cp:coreProperties>
</file>